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2" y="1122363"/>
            <a:ext cx="8601075" cy="2387600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5A21-DF4F-47ED-ABA1-788C963031EC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5750" y="3602038"/>
            <a:ext cx="8610600" cy="1960562"/>
          </a:xfrm>
        </p:spPr>
        <p:txBody>
          <a:bodyPr>
            <a:normAutofit/>
          </a:bodyPr>
          <a:lstStyle/>
          <a:p>
            <a:pPr algn="l"/>
            <a:r>
              <a:rPr lang="zh-TW" altLang="en-US" sz="15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3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7138-04A0-4E24-967B-23A6E12DB29F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28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34E6-1DFB-464F-B0A2-AF35ABBB74C0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8096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120E-B1FE-4C25-B10E-F4EC069F919C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6EDA8E28-6C2D-4537-9849-59635519518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401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FA1C-B619-457F-B1A4-0471E2504628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7504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01B2-5507-48D7-95CC-4E9A19DB27F7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07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A532-5F83-4962-849B-33AC74653690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91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1EC3-B68E-4B0B-BEAA-0896C32BFB8A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71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2C6-49EE-45D1-B5FB-272C419DE8CA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69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2DF3-F249-4D7C-BB70-63B32656E4B6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81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3C3-2616-441B-8153-A345A028DE03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09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4EEC-AD7F-48A0-A9E7-EDD9192DBE4B}" type="datetime1">
              <a:rPr lang="zh-TW" altLang="en-US" smtClean="0"/>
              <a:t>2020/10/27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8E28-6C2D-4537-9849-59635519518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182604"/>
            <a:ext cx="9144000" cy="234951"/>
          </a:xfrm>
          <a:prstGeom prst="rect">
            <a:avLst/>
          </a:prstGeom>
          <a:solidFill>
            <a:srgbClr val="36363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1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28873" y="151697"/>
            <a:ext cx="3215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 smtClean="0">
                <a:solidFill>
                  <a:schemeClr val="bg1"/>
                </a:solidFill>
                <a:latin typeface="+mn-lt"/>
              </a:rPr>
              <a:t>Broadband Network Lab, Dept. of CE, National Central University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-3001"/>
            <a:ext cx="714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43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5275" y="939483"/>
            <a:ext cx="8601075" cy="2387600"/>
          </a:xfrm>
        </p:spPr>
        <p:txBody>
          <a:bodyPr/>
          <a:lstStyle/>
          <a:p>
            <a:r>
              <a:rPr lang="en-US" altLang="zh-TW" dirty="0" err="1" smtClean="0"/>
              <a:t>Mininet</a:t>
            </a:r>
            <a:r>
              <a:rPr lang="en-US" altLang="zh-TW" dirty="0" smtClean="0"/>
              <a:t> for AVB</a:t>
            </a:r>
            <a:r>
              <a:rPr lang="zh-TW" altLang="en-US" dirty="0" smtClean="0"/>
              <a:t> </a:t>
            </a:r>
            <a:r>
              <a:rPr lang="en-US" altLang="zh-TW" dirty="0" smtClean="0"/>
              <a:t>system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altLang="zh-TW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Prof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Yen-Wen Chen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Student </a:t>
            </a:r>
            <a:r>
              <a:rPr lang="en-US" altLang="zh-TW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Kuo-Che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Kao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2020/4/7</a:t>
            </a:r>
            <a:endParaRPr lang="en-US" altLang="zh-TW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9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063207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Result</a:t>
            </a:r>
            <a:endParaRPr lang="zh-TW" altLang="en-US" sz="6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just use default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 setting: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35" y="2434331"/>
            <a:ext cx="3203517" cy="229774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928" y="1319880"/>
            <a:ext cx="3399906" cy="240362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473" y="3836260"/>
            <a:ext cx="3824816" cy="27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</a:t>
            </a:r>
            <a:r>
              <a:rPr lang="en-US" altLang="zh-TW" dirty="0"/>
              <a:t>credit based </a:t>
            </a:r>
            <a:r>
              <a:rPr lang="en-US" altLang="zh-TW" dirty="0" smtClean="0"/>
              <a:t>shaper: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63" y="2249112"/>
            <a:ext cx="3463825" cy="244757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501" y="647439"/>
            <a:ext cx="3732415" cy="271377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8771" y="3610191"/>
            <a:ext cx="3878357" cy="274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/>
              <a:t>Hyung-Taek Lim; Daniel Herrscher; Firas </a:t>
            </a:r>
            <a:r>
              <a:rPr lang="de-DE" altLang="zh-TW" dirty="0" smtClean="0"/>
              <a:t>Chaari, </a:t>
            </a:r>
            <a:r>
              <a:rPr lang="en-US" altLang="zh-TW" dirty="0" smtClean="0"/>
              <a:t>”</a:t>
            </a:r>
            <a:r>
              <a:rPr lang="en-US" altLang="zh-TW" dirty="0"/>
              <a:t>P</a:t>
            </a:r>
            <a:r>
              <a:rPr lang="en-US" altLang="zh-TW" dirty="0" smtClean="0"/>
              <a:t>erformance </a:t>
            </a:r>
            <a:r>
              <a:rPr lang="en-US" altLang="zh-TW" dirty="0"/>
              <a:t>Comparison of IEEE 802.1 Q </a:t>
            </a:r>
            <a:r>
              <a:rPr lang="en-US" altLang="zh-TW" dirty="0" smtClean="0"/>
              <a:t>and </a:t>
            </a:r>
            <a:r>
              <a:rPr lang="en-US" altLang="zh-TW" dirty="0"/>
              <a:t>IEEE 802.1 AVB in an Ethernet-based </a:t>
            </a:r>
            <a:r>
              <a:rPr lang="en-US" altLang="zh-TW" dirty="0" smtClean="0"/>
              <a:t>In-Vehicle Network</a:t>
            </a:r>
            <a:r>
              <a:rPr lang="en-US" altLang="zh-TW" dirty="0"/>
              <a:t>”, 2012 8th International Conference on Computing Technology and Information Management (NCM and ICNIT)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722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opology</a:t>
            </a:r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 rule</a:t>
            </a:r>
          </a:p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55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063207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Introduction</a:t>
            </a:r>
            <a:endParaRPr lang="zh-TW" altLang="en-US" sz="6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According to AVB–credit </a:t>
            </a:r>
            <a:r>
              <a:rPr lang="en-US" altLang="zh-TW" dirty="0"/>
              <a:t>based shaper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Simulate this method by </a:t>
            </a:r>
            <a:r>
              <a:rPr lang="en-US" altLang="zh-TW" dirty="0" err="1"/>
              <a:t>mininet</a:t>
            </a:r>
            <a:r>
              <a:rPr lang="en-US" altLang="zh-TW" dirty="0"/>
              <a:t> and </a:t>
            </a:r>
            <a:r>
              <a:rPr lang="en-US" altLang="zh-TW" dirty="0" err="1"/>
              <a:t>sdn</a:t>
            </a:r>
            <a:r>
              <a:rPr lang="en-US" altLang="zh-TW" dirty="0"/>
              <a:t> </a:t>
            </a:r>
            <a:r>
              <a:rPr lang="en-US" altLang="zh-TW" dirty="0" err="1" smtClean="0"/>
              <a:t>ryu</a:t>
            </a:r>
            <a:r>
              <a:rPr lang="en-US" altLang="zh-TW" dirty="0" smtClean="0"/>
              <a:t>-manager (queue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71" y="2291164"/>
            <a:ext cx="4997708" cy="171013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524" y="2151270"/>
            <a:ext cx="2337332" cy="188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063207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Topology</a:t>
            </a:r>
            <a:endParaRPr lang="zh-TW" altLang="en-US" sz="6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3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Topology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298" y="2049711"/>
            <a:ext cx="1190625" cy="58102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693" y="3317377"/>
            <a:ext cx="1028700" cy="866775"/>
          </a:xfrm>
          <a:prstGeom prst="rect">
            <a:avLst/>
          </a:prstGeom>
        </p:spPr>
      </p:pic>
      <p:pic>
        <p:nvPicPr>
          <p:cNvPr id="7" name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226" y="3513328"/>
            <a:ext cx="1190625" cy="581025"/>
          </a:xfrm>
          <a:prstGeom prst="rect">
            <a:avLst/>
          </a:prstGeom>
        </p:spPr>
      </p:pic>
      <p:pic>
        <p:nvPicPr>
          <p:cNvPr id="8" name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16" y="5214248"/>
            <a:ext cx="1190625" cy="581025"/>
          </a:xfrm>
          <a:prstGeom prst="rect">
            <a:avLst/>
          </a:prstGeom>
        </p:spPr>
      </p:pic>
      <p:pic>
        <p:nvPicPr>
          <p:cNvPr id="9" name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163" y="3603127"/>
            <a:ext cx="1190625" cy="581025"/>
          </a:xfrm>
          <a:prstGeom prst="rect">
            <a:avLst/>
          </a:prstGeom>
        </p:spPr>
      </p:pic>
      <p:cxnSp>
        <p:nvCxnSpPr>
          <p:cNvPr id="19" name="直線接點 18"/>
          <p:cNvCxnSpPr>
            <a:stCxn id="5" idx="3"/>
          </p:cNvCxnSpPr>
          <p:nvPr/>
        </p:nvCxnSpPr>
        <p:spPr>
          <a:xfrm>
            <a:off x="2365923" y="2340224"/>
            <a:ext cx="2066321" cy="1340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7" idx="3"/>
          </p:cNvCxnSpPr>
          <p:nvPr/>
        </p:nvCxnSpPr>
        <p:spPr>
          <a:xfrm flipV="1">
            <a:off x="2356851" y="3802329"/>
            <a:ext cx="2062074" cy="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V="1">
            <a:off x="2320913" y="3893639"/>
            <a:ext cx="2098012" cy="159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5079076" y="3750764"/>
            <a:ext cx="2407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1400436" y="249517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10.0.0.1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341418" y="397414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10.0.0.2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409547" y="5756827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10.0.0.3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7170031" y="411161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10.0.0.4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3666120" y="3112007"/>
            <a:ext cx="61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eth1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583760" y="3614783"/>
            <a:ext cx="61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eth2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3680689" y="4005773"/>
            <a:ext cx="61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eth3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5134391" y="3588631"/>
            <a:ext cx="61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e</a:t>
            </a:r>
            <a:r>
              <a:rPr lang="en-US" altLang="zh-TW" dirty="0" smtClean="0"/>
              <a:t>th4</a:t>
            </a:r>
          </a:p>
        </p:txBody>
      </p:sp>
      <p:sp>
        <p:nvSpPr>
          <p:cNvPr id="37" name="左大括弧 36"/>
          <p:cNvSpPr/>
          <p:nvPr/>
        </p:nvSpPr>
        <p:spPr>
          <a:xfrm>
            <a:off x="1125272" y="2309090"/>
            <a:ext cx="218511" cy="15845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183167" y="288776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SR class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223081" y="5158727"/>
            <a:ext cx="16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Best-effort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1409547" y="175230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Node A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1413554" y="3233795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Node B</a:t>
            </a:r>
            <a:endParaRPr lang="zh-TW" altLang="en-US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1496774" y="490646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Node C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7348221" y="3213671"/>
            <a:ext cx="76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Target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4369857" y="3168307"/>
            <a:ext cx="800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Switch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6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063207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 err="1"/>
              <a:t>QoS</a:t>
            </a:r>
            <a:r>
              <a:rPr lang="en-US" altLang="zh-TW" sz="6000" dirty="0"/>
              <a:t> rule</a:t>
            </a:r>
            <a:endParaRPr lang="zh-TW" altLang="en-US" sz="6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QoS</a:t>
            </a:r>
            <a:r>
              <a:rPr lang="en-US" altLang="zh-TW" dirty="0" smtClean="0"/>
              <a:t> rule</a:t>
            </a:r>
            <a:endParaRPr lang="zh-TW" altLang="en-US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781262"/>
              </p:ext>
            </p:extLst>
          </p:nvPr>
        </p:nvGraphicFramePr>
        <p:xfrm>
          <a:off x="628650" y="1891015"/>
          <a:ext cx="7185315" cy="147452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95105">
                  <a:extLst>
                    <a:ext uri="{9D8B030D-6E8A-4147-A177-3AD203B41FA5}">
                      <a16:colId xmlns:a16="http://schemas.microsoft.com/office/drawing/2014/main" val="3620060666"/>
                    </a:ext>
                  </a:extLst>
                </a:gridCol>
                <a:gridCol w="2395105">
                  <a:extLst>
                    <a:ext uri="{9D8B030D-6E8A-4147-A177-3AD203B41FA5}">
                      <a16:colId xmlns:a16="http://schemas.microsoft.com/office/drawing/2014/main" val="3669456946"/>
                    </a:ext>
                  </a:extLst>
                </a:gridCol>
                <a:gridCol w="2395105">
                  <a:extLst>
                    <a:ext uri="{9D8B030D-6E8A-4147-A177-3AD203B41FA5}">
                      <a16:colId xmlns:a16="http://schemas.microsoft.com/office/drawing/2014/main" val="1637375549"/>
                    </a:ext>
                  </a:extLst>
                </a:gridCol>
              </a:tblGrid>
              <a:tr h="36863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Minimum</a:t>
                      </a:r>
                      <a:r>
                        <a:rPr lang="en-US" altLang="zh-TW" baseline="0" dirty="0" smtClean="0"/>
                        <a:t> rate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Maximum</a:t>
                      </a:r>
                      <a:r>
                        <a:rPr lang="en-US" altLang="zh-TW" baseline="0" dirty="0" smtClean="0"/>
                        <a:t> rate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706942"/>
                  </a:ext>
                </a:extLst>
              </a:tr>
              <a:tr h="3686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Queue 0 (10.0.0.1)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37.5Mbps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100Mbps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338206"/>
                  </a:ext>
                </a:extLst>
              </a:tr>
              <a:tr h="3686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Queue 1 (10.0.0.2)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37.5Mbps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100Mbps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059706"/>
                  </a:ext>
                </a:extLst>
              </a:tr>
              <a:tr h="3686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Queue 2 (10.0.0.3)</a:t>
                      </a:r>
                      <a:r>
                        <a:rPr lang="en-US" altLang="zh-TW" baseline="0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0Mbps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100Mbps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7251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28650" y="1513041"/>
            <a:ext cx="98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Default :</a:t>
            </a:r>
            <a:endParaRPr lang="zh-TW" altLang="en-US" dirty="0"/>
          </a:p>
        </p:txBody>
      </p:sp>
      <p:graphicFrame>
        <p:nvGraphicFramePr>
          <p:cNvPr id="11" name="內容版面配置區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716619"/>
              </p:ext>
            </p:extLst>
          </p:nvPr>
        </p:nvGraphicFramePr>
        <p:xfrm>
          <a:off x="628650" y="4681506"/>
          <a:ext cx="7185315" cy="147452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95105">
                  <a:extLst>
                    <a:ext uri="{9D8B030D-6E8A-4147-A177-3AD203B41FA5}">
                      <a16:colId xmlns:a16="http://schemas.microsoft.com/office/drawing/2014/main" val="3620060666"/>
                    </a:ext>
                  </a:extLst>
                </a:gridCol>
                <a:gridCol w="2395105">
                  <a:extLst>
                    <a:ext uri="{9D8B030D-6E8A-4147-A177-3AD203B41FA5}">
                      <a16:colId xmlns:a16="http://schemas.microsoft.com/office/drawing/2014/main" val="3669456946"/>
                    </a:ext>
                  </a:extLst>
                </a:gridCol>
                <a:gridCol w="2395105">
                  <a:extLst>
                    <a:ext uri="{9D8B030D-6E8A-4147-A177-3AD203B41FA5}">
                      <a16:colId xmlns:a16="http://schemas.microsoft.com/office/drawing/2014/main" val="1637375549"/>
                    </a:ext>
                  </a:extLst>
                </a:gridCol>
              </a:tblGrid>
              <a:tr h="36863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Minimum</a:t>
                      </a:r>
                      <a:r>
                        <a:rPr lang="en-US" altLang="zh-TW" baseline="0" dirty="0" smtClean="0"/>
                        <a:t> rate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Maximum</a:t>
                      </a:r>
                      <a:r>
                        <a:rPr lang="en-US" altLang="zh-TW" baseline="0" dirty="0" smtClean="0"/>
                        <a:t> rate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706942"/>
                  </a:ext>
                </a:extLst>
              </a:tr>
              <a:tr h="3686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Queue 0 (10.0.0.1)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0Mbps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100Mbps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338206"/>
                  </a:ext>
                </a:extLst>
              </a:tr>
              <a:tr h="3686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Queue 1 (10.0.0.2)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0Mbps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100Mbps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059706"/>
                  </a:ext>
                </a:extLst>
              </a:tr>
              <a:tr h="3686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Queue 2 (10.0.0.3)</a:t>
                      </a:r>
                      <a:r>
                        <a:rPr lang="en-US" altLang="zh-TW" baseline="0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0Mbps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100Mbps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72512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628649" y="421744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If credit value &lt; 0 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88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QoS</a:t>
            </a:r>
            <a:r>
              <a:rPr lang="en-US" altLang="zh-TW" dirty="0" smtClean="0"/>
              <a:t> </a:t>
            </a:r>
            <a:r>
              <a:rPr lang="en-US" altLang="zh-TW" dirty="0"/>
              <a:t>rule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Credit value : </a:t>
            </a:r>
          </a:p>
          <a:p>
            <a:r>
              <a:rPr lang="en-US" altLang="zh-TW" dirty="0"/>
              <a:t>If queue </a:t>
            </a:r>
            <a:r>
              <a:rPr lang="en-US" altLang="zh-TW" dirty="0" smtClean="0"/>
              <a:t>bytes </a:t>
            </a:r>
            <a:r>
              <a:rPr lang="en-US" altLang="zh-TW" dirty="0"/>
              <a:t>change &gt;</a:t>
            </a:r>
            <a:r>
              <a:rPr lang="en-US" altLang="zh-TW" dirty="0" smtClean="0"/>
              <a:t> 0 : credit </a:t>
            </a:r>
            <a:r>
              <a:rPr lang="en-US" altLang="zh-TW" dirty="0"/>
              <a:t>value</a:t>
            </a:r>
            <a:r>
              <a:rPr lang="en-US" altLang="zh-TW" dirty="0" smtClean="0"/>
              <a:t> +3</a:t>
            </a:r>
          </a:p>
          <a:p>
            <a:r>
              <a:rPr lang="en-US" altLang="zh-TW" dirty="0" smtClean="0"/>
              <a:t>If queue bytes change = 0 : credit </a:t>
            </a:r>
            <a:r>
              <a:rPr lang="en-US" altLang="zh-TW" dirty="0"/>
              <a:t>value</a:t>
            </a:r>
            <a:r>
              <a:rPr lang="en-US" altLang="zh-TW" dirty="0" smtClean="0"/>
              <a:t> -1 </a:t>
            </a:r>
          </a:p>
          <a:p>
            <a:r>
              <a:rPr lang="en-US" altLang="zh-TW" dirty="0" smtClean="0"/>
              <a:t>If </a:t>
            </a:r>
            <a:r>
              <a:rPr lang="en-US" altLang="zh-TW" smtClean="0"/>
              <a:t>queue bytes </a:t>
            </a:r>
            <a:r>
              <a:rPr lang="en-US" altLang="zh-TW" dirty="0" smtClean="0"/>
              <a:t>change = 0 twice : credit </a:t>
            </a:r>
            <a:r>
              <a:rPr lang="en-US" altLang="zh-TW" dirty="0"/>
              <a:t>value</a:t>
            </a:r>
            <a:r>
              <a:rPr lang="en-US" altLang="zh-TW" dirty="0" smtClean="0"/>
              <a:t> = 0</a:t>
            </a:r>
          </a:p>
          <a:p>
            <a:r>
              <a:rPr lang="en-US" altLang="zh-TW" dirty="0" smtClean="0"/>
              <a:t>-3 &lt;= credit value &lt;=3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E28-6C2D-4537-9849-59635519518D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2" y="4255854"/>
            <a:ext cx="6866347" cy="9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nlab PPT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ab PPT佈景主題" id="{5D6A4482-E136-4C7B-B103-44503D387CEF}" vid="{204A2B27-D6B1-462E-91CC-BE4FB5CCED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Bnlab PPT佈景主題</Template>
  <TotalTime>75</TotalTime>
  <Words>236</Words>
  <Application>Microsoft Office PowerPoint</Application>
  <PresentationFormat>如螢幕大小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Calibri Light</vt:lpstr>
      <vt:lpstr>Bnlab PPT佈景主題</vt:lpstr>
      <vt:lpstr>Mininet for AVB system</vt:lpstr>
      <vt:lpstr>Outline</vt:lpstr>
      <vt:lpstr>Introduction</vt:lpstr>
      <vt:lpstr>Introduction</vt:lpstr>
      <vt:lpstr>Topology</vt:lpstr>
      <vt:lpstr>Topology</vt:lpstr>
      <vt:lpstr>QoS rule</vt:lpstr>
      <vt:lpstr>QoS rule</vt:lpstr>
      <vt:lpstr>QoS rule</vt:lpstr>
      <vt:lpstr>Result</vt:lpstr>
      <vt:lpstr>Result</vt:lpstr>
      <vt:lpstr>Result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Mininet for AVB system</dc:title>
  <dc:creator>bnlab</dc:creator>
  <cp:lastModifiedBy>bnlab</cp:lastModifiedBy>
  <cp:revision>17</cp:revision>
  <dcterms:created xsi:type="dcterms:W3CDTF">2020-04-06T23:01:49Z</dcterms:created>
  <dcterms:modified xsi:type="dcterms:W3CDTF">2020-10-27T04:52:51Z</dcterms:modified>
</cp:coreProperties>
</file>